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lexandria Medium" panose="020B0604020202020204" charset="-78"/>
      <p:regular r:id="rId13"/>
    </p:embeddedFont>
    <p:embeddedFont>
      <p:font typeface="Manrope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180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2058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Analysis of 3,900 purchases to reveal spending patterns, segments, product preferences, and subscription behavior to guide strategic decisions.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AE2CF1-1774-2986-D2FF-2D49DCB55BFE}"/>
              </a:ext>
            </a:extLst>
          </p:cNvPr>
          <p:cNvSpPr/>
          <p:nvPr/>
        </p:nvSpPr>
        <p:spPr>
          <a:xfrm>
            <a:off x="12743645" y="7637172"/>
            <a:ext cx="1803042" cy="5152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6482"/>
            <a:ext cx="80585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Business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38889"/>
            <a:ext cx="3090505" cy="2765227"/>
          </a:xfrm>
          <a:prstGeom prst="roundRect">
            <a:avLst>
              <a:gd name="adj" fmla="val 12304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773323"/>
            <a:ext cx="262163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618071"/>
            <a:ext cx="262163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Promote exclusive subscriber benefits to increase revenue and retention.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4111109" y="2538889"/>
            <a:ext cx="3090624" cy="2765227"/>
          </a:xfrm>
          <a:prstGeom prst="roundRect">
            <a:avLst>
              <a:gd name="adj" fmla="val 12304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345543" y="2773323"/>
            <a:ext cx="26217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Customer Loyalty Programs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345543" y="3618071"/>
            <a:ext cx="26217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Reward repeat buyers to move them into the Loyal segment.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2538889"/>
            <a:ext cx="3090624" cy="2765227"/>
          </a:xfrm>
          <a:prstGeom prst="roundRect">
            <a:avLst>
              <a:gd name="adj" fmla="val 12304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62982" y="2773323"/>
            <a:ext cx="26217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62982" y="3618071"/>
            <a:ext cx="26217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Balance sales lift from discounts with margin protection.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0745986" y="2538889"/>
            <a:ext cx="3090624" cy="2765227"/>
          </a:xfrm>
          <a:prstGeom prst="roundRect">
            <a:avLst>
              <a:gd name="adj" fmla="val 12304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980420" y="2773323"/>
            <a:ext cx="26217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980420" y="3618071"/>
            <a:ext cx="26217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Feature top-rated and best-selling products in campaigns.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530929"/>
            <a:ext cx="13042821" cy="1322189"/>
          </a:xfrm>
          <a:prstGeom prst="roundRect">
            <a:avLst>
              <a:gd name="adj" fmla="val 25733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28224" y="57653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28224" y="6255782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Focus efforts on high-revenue age groups and express-shipping users.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3E19E67-B582-F870-79A3-C80025E3C2A8}"/>
              </a:ext>
            </a:extLst>
          </p:cNvPr>
          <p:cNvSpPr/>
          <p:nvPr/>
        </p:nvSpPr>
        <p:spPr>
          <a:xfrm>
            <a:off x="12743645" y="7637172"/>
            <a:ext cx="1803042" cy="5152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10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Dataset Summary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03471"/>
            <a:ext cx="883920" cy="54625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61197" y="3003471"/>
            <a:ext cx="1880592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Customer Demographics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961197" y="4202549"/>
            <a:ext cx="188059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Age, Gender, Location, Subscription Status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3003471"/>
            <a:ext cx="883920" cy="5462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92685" y="3003471"/>
            <a:ext cx="188071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Purchase Details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92685" y="3848219"/>
            <a:ext cx="188071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Item, Category, Amount, Season, Size, Color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3003471"/>
            <a:ext cx="883920" cy="5462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624292" y="3003471"/>
            <a:ext cx="188071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Shopping Behavior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624292" y="3848219"/>
            <a:ext cx="188071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Discount applied, Promo code, Frequency, Previous purchases, Review rating, Shipping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3003471"/>
            <a:ext cx="883920" cy="54625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955899" y="3003471"/>
            <a:ext cx="18807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Missing Data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1955899" y="3493889"/>
            <a:ext cx="188071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37 missing values in Review Rating column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B0F3DBE-406A-BA3F-D701-26BA422B6E24}"/>
              </a:ext>
            </a:extLst>
          </p:cNvPr>
          <p:cNvSpPr/>
          <p:nvPr/>
        </p:nvSpPr>
        <p:spPr>
          <a:xfrm>
            <a:off x="12743645" y="7637172"/>
            <a:ext cx="1803042" cy="5152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5030"/>
            <a:ext cx="98313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57438"/>
            <a:ext cx="3090505" cy="2765227"/>
          </a:xfrm>
          <a:prstGeom prst="roundRect">
            <a:avLst>
              <a:gd name="adj" fmla="val 12304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591872"/>
            <a:ext cx="262163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436620"/>
            <a:ext cx="262163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Imported with pandas; used df.info() and .describe() for structure and stats.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4111109" y="2357438"/>
            <a:ext cx="3090624" cy="2765227"/>
          </a:xfrm>
          <a:prstGeom prst="roundRect">
            <a:avLst>
              <a:gd name="adj" fmla="val 12304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345543" y="2591872"/>
            <a:ext cx="26217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345543" y="3436620"/>
            <a:ext cx="26217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Imputed Review Rating missing values using category median.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2357438"/>
            <a:ext cx="3090624" cy="2765227"/>
          </a:xfrm>
          <a:prstGeom prst="roundRect">
            <a:avLst>
              <a:gd name="adj" fmla="val 12304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62982" y="2591872"/>
            <a:ext cx="26217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62982" y="3436620"/>
            <a:ext cx="26217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Renamed columns to snake_case for readability and docs.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0745986" y="2357438"/>
            <a:ext cx="3090624" cy="2765227"/>
          </a:xfrm>
          <a:prstGeom prst="roundRect">
            <a:avLst>
              <a:gd name="adj" fmla="val 12304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980420" y="2591872"/>
            <a:ext cx="26217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980420" y="3436620"/>
            <a:ext cx="26217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Created age_group and purchase_frequency_days columns.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349478"/>
            <a:ext cx="6407944" cy="1685092"/>
          </a:xfrm>
          <a:prstGeom prst="roundRect">
            <a:avLst>
              <a:gd name="adj" fmla="val 20191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28224" y="55839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 Consistency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28224" y="6074331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Checked redundancy; dropped promo_code_used as duplicate of discount_applied.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548" y="5349478"/>
            <a:ext cx="6408063" cy="1685092"/>
          </a:xfrm>
          <a:prstGeom prst="roundRect">
            <a:avLst>
              <a:gd name="adj" fmla="val 20191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662982" y="5583912"/>
            <a:ext cx="29960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662982" y="6074331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Loaded cleaned DataFrame into PostgreSQL for SQL analysis.</a:t>
            </a:r>
            <a:endParaRPr lang="en-US" sz="17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DF33FF-11C3-EA61-0044-393C952C3D8E}"/>
              </a:ext>
            </a:extLst>
          </p:cNvPr>
          <p:cNvSpPr/>
          <p:nvPr/>
        </p:nvSpPr>
        <p:spPr>
          <a:xfrm>
            <a:off x="12743645" y="7637172"/>
            <a:ext cx="1803042" cy="5152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104976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SQL Analysis — Business Transactions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PostgreSQL queries answered core business questions: revenue by groups, discount behavior, top products, shipping comparisons, and segmentation.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A8CE7B-E490-B4EC-DE49-0FEBEA10FF4C}"/>
              </a:ext>
            </a:extLst>
          </p:cNvPr>
          <p:cNvSpPr/>
          <p:nvPr/>
        </p:nvSpPr>
        <p:spPr>
          <a:xfrm>
            <a:off x="12743645" y="7637172"/>
            <a:ext cx="1803042" cy="5152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20" y="687943"/>
            <a:ext cx="4206121" cy="56080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52480" y="2918341"/>
            <a:ext cx="6240780" cy="465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Discounts &amp; High-Spending Users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5552480" y="3537347"/>
            <a:ext cx="8201382" cy="543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Identified customers who used discounts but spent above average. Also flagged top products with highest discounted purchase percentages.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883920" y="6640592"/>
            <a:ext cx="12862441" cy="1073229"/>
          </a:xfrm>
          <a:prstGeom prst="roundRect">
            <a:avLst>
              <a:gd name="adj" fmla="val 26054"/>
            </a:avLst>
          </a:prstGeom>
          <a:solidFill>
            <a:srgbClr val="FFFFFF"/>
          </a:solidFill>
          <a:ln w="22860">
            <a:solidFill>
              <a:srgbClr val="B3D5E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93113" y="6849785"/>
            <a:ext cx="2330053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Action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093113" y="7232928"/>
            <a:ext cx="12444055" cy="271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Review discount policy to balance sales lift with margins.</a:t>
            </a:r>
            <a:endParaRPr lang="en-US" sz="14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027863-6E03-0708-530B-BD53BD329B75}"/>
              </a:ext>
            </a:extLst>
          </p:cNvPr>
          <p:cNvSpPr/>
          <p:nvPr/>
        </p:nvSpPr>
        <p:spPr>
          <a:xfrm>
            <a:off x="12728930" y="7805737"/>
            <a:ext cx="1803042" cy="38913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1779"/>
            <a:ext cx="97360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Top-Rated &amp; Best-Selling Products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641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Top 5 products by average rating and top 3 products per category identified for promotional prioritization.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82240"/>
            <a:ext cx="2807018" cy="350877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6474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Top Rated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964918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Highlighted in campaigns to drive conversions.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682240"/>
            <a:ext cx="2807018" cy="350877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56884" y="6474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Category Winners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456884" y="6964918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Top 3 per category surfaced for merchandising.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54622F-8E68-B135-19F3-9EF05F1130D9}"/>
              </a:ext>
            </a:extLst>
          </p:cNvPr>
          <p:cNvSpPr/>
          <p:nvPr/>
        </p:nvSpPr>
        <p:spPr>
          <a:xfrm>
            <a:off x="12743645" y="7637172"/>
            <a:ext cx="1803042" cy="5152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95224"/>
            <a:ext cx="8284131" cy="46390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38943" y="2901315"/>
            <a:ext cx="4205168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Revenue by Age Group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9638943" y="4262080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Calculated total revenue contribution per age group to prioritize targeted marketing toward high-revenue cohorts.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877005-130B-266E-A03A-AFE5612EBDA0}"/>
              </a:ext>
            </a:extLst>
          </p:cNvPr>
          <p:cNvSpPr/>
          <p:nvPr/>
        </p:nvSpPr>
        <p:spPr>
          <a:xfrm>
            <a:off x="12743645" y="7637172"/>
            <a:ext cx="1803042" cy="5152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681" y="521494"/>
            <a:ext cx="13086159" cy="654950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1055" y="3337064"/>
            <a:ext cx="2457700" cy="735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3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Less Likely to Subscribe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5720922" y="6513363"/>
            <a:ext cx="3194479" cy="36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3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Lower Average Spend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11328572" y="3337064"/>
            <a:ext cx="2457700" cy="735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3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More Likely to Subscribe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5660665" y="790305"/>
            <a:ext cx="3300083" cy="36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3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Higher Average Spend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4439168" y="5081884"/>
            <a:ext cx="2523064" cy="540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8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 Avg Spend, High Conversion</a:t>
            </a:r>
            <a:endParaRPr lang="en-US" sz="18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40877" y="4265646"/>
            <a:ext cx="366040" cy="366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903479" y="5094956"/>
            <a:ext cx="2523065" cy="540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8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 Avg Spend, Low Conversion</a:t>
            </a:r>
            <a:endParaRPr lang="en-US" sz="18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81991" y="4273408"/>
            <a:ext cx="366040" cy="36604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903479" y="2676475"/>
            <a:ext cx="2523065" cy="540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8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 Avg Spend, High Conversion</a:t>
            </a:r>
            <a:endParaRPr lang="en-US" sz="18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81991" y="1854927"/>
            <a:ext cx="366040" cy="3660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360731" y="2676475"/>
            <a:ext cx="2523064" cy="540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8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 Avg Spend, Low Conversion</a:t>
            </a:r>
            <a:endParaRPr lang="en-US" sz="18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39243" y="1854927"/>
            <a:ext cx="366040" cy="36604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72120" y="7249358"/>
            <a:ext cx="13086159" cy="55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Diagram contrasts subscribers and non-subscribers on average spend and revenue, and examines whether repeat buyers (&gt;5 purchases) are likelier to subscribe.</a:t>
            </a:r>
            <a:endParaRPr lang="en-US" sz="14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A8A8D0-B106-B92C-2643-10E66F08FE46}"/>
              </a:ext>
            </a:extLst>
          </p:cNvPr>
          <p:cNvSpPr/>
          <p:nvPr/>
        </p:nvSpPr>
        <p:spPr>
          <a:xfrm>
            <a:off x="12737206" y="7637172"/>
            <a:ext cx="1803042" cy="51527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Interactive Dashboard (Power BI)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Built an interactive Power BI dashboard to visualize insights: revenue by segment, shipping comparisons, repeat purchase behavior, and product performance.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461</Words>
  <Application>Microsoft Office PowerPoint</Application>
  <PresentationFormat>Custom</PresentationFormat>
  <Paragraphs>70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Manrope</vt:lpstr>
      <vt:lpstr>Arial</vt:lpstr>
      <vt:lpstr>Alexandria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Asus</dc:creator>
  <cp:lastModifiedBy>AMISHA GUPTA</cp:lastModifiedBy>
  <cp:revision>2</cp:revision>
  <dcterms:created xsi:type="dcterms:W3CDTF">2026-02-16T04:23:26Z</dcterms:created>
  <dcterms:modified xsi:type="dcterms:W3CDTF">2026-02-16T04:32:15Z</dcterms:modified>
</cp:coreProperties>
</file>